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57" r:id="rId3"/>
    <p:sldId id="258" r:id="rId4"/>
    <p:sldId id="259" r:id="rId5"/>
    <p:sldId id="260" r:id="rId6"/>
    <p:sldId id="261" r:id="rId7"/>
    <p:sldId id="262" r:id="rId8"/>
    <p:sldId id="278" r:id="rId9"/>
    <p:sldId id="280" r:id="rId10"/>
    <p:sldId id="263" r:id="rId11"/>
    <p:sldId id="264" r:id="rId12"/>
    <p:sldId id="265" r:id="rId13"/>
    <p:sldId id="276" r:id="rId14"/>
    <p:sldId id="283" r:id="rId15"/>
    <p:sldId id="268" r:id="rId16"/>
    <p:sldId id="269" r:id="rId17"/>
    <p:sldId id="270" r:id="rId18"/>
    <p:sldId id="274" r:id="rId19"/>
    <p:sldId id="281" r:id="rId20"/>
    <p:sldId id="266" r:id="rId21"/>
    <p:sldId id="267" r:id="rId22"/>
    <p:sldId id="275" r:id="rId23"/>
    <p:sldId id="282" r:id="rId24"/>
    <p:sldId id="271" r:id="rId25"/>
    <p:sldId id="273"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0F442C-A775-40EB-A473-BF9958D299BC}">
  <a:tblStyle styleId="{B00F442C-A775-40EB-A473-BF9958D299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094f4670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094f4670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094f4670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094f4670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f094f4670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f094f4670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094f4670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094f467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f094f4670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f094f4670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20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094f4670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094f4670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094f4670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094f4670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094f4670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094f4670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andrewmvd/car-plate-detection?select=image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mohammadamireshraghi/blood-cell-cancer-all-4clas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thedagger/pokemon-generation-one"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Primitive Brain</a:t>
            </a:r>
            <a:endParaRPr/>
          </a:p>
        </p:txBody>
      </p:sp>
      <p:pic>
        <p:nvPicPr>
          <p:cNvPr id="136" name="Google Shape;136;p17"/>
          <p:cNvPicPr preferRelativeResize="0"/>
          <p:nvPr/>
        </p:nvPicPr>
        <p:blipFill>
          <a:blip r:embed="rId3">
            <a:alphaModFix/>
          </a:blip>
          <a:stretch>
            <a:fillRect/>
          </a:stretch>
        </p:blipFill>
        <p:spPr>
          <a:xfrm>
            <a:off x="5312725" y="1734250"/>
            <a:ext cx="2038350" cy="2238375"/>
          </a:xfrm>
          <a:prstGeom prst="rect">
            <a:avLst/>
          </a:prstGeom>
          <a:noFill/>
          <a:ln>
            <a:noFill/>
          </a:ln>
        </p:spPr>
      </p:pic>
      <p:sp>
        <p:nvSpPr>
          <p:cNvPr id="137" name="Google Shape;137;p17"/>
          <p:cNvSpPr txBox="1"/>
          <p:nvPr/>
        </p:nvSpPr>
        <p:spPr>
          <a:xfrm>
            <a:off x="787850" y="2618700"/>
            <a:ext cx="36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Project Proposal</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2</a:t>
            </a:r>
            <a:endParaRPr sz="3000"/>
          </a:p>
          <a:p>
            <a:pPr marL="0" lvl="0" indent="0" algn="l" rtl="0">
              <a:spcBef>
                <a:spcPts val="0"/>
              </a:spcBef>
              <a:spcAft>
                <a:spcPts val="0"/>
              </a:spcAft>
              <a:buNone/>
            </a:pPr>
            <a:r>
              <a:rPr lang="en" sz="3000" b="0"/>
              <a:t>02</a:t>
            </a:r>
            <a:endParaRPr sz="3000"/>
          </a:p>
        </p:txBody>
      </p:sp>
      <p:pic>
        <p:nvPicPr>
          <p:cNvPr id="179" name="Google Shape;179;p24"/>
          <p:cNvPicPr preferRelativeResize="0"/>
          <p:nvPr/>
        </p:nvPicPr>
        <p:blipFill>
          <a:blip r:embed="rId3">
            <a:alphaModFix/>
          </a:blip>
          <a:stretch>
            <a:fillRect/>
          </a:stretch>
        </p:blipFill>
        <p:spPr>
          <a:xfrm>
            <a:off x="152400" y="3158250"/>
            <a:ext cx="8727858" cy="1832850"/>
          </a:xfrm>
          <a:prstGeom prst="rect">
            <a:avLst/>
          </a:prstGeom>
          <a:noFill/>
          <a:ln>
            <a:noFill/>
          </a:ln>
        </p:spPr>
      </p:pic>
      <p:sp>
        <p:nvSpPr>
          <p:cNvPr id="180" name="Google Shape;180;p24"/>
          <p:cNvSpPr txBox="1"/>
          <p:nvPr/>
        </p:nvSpPr>
        <p:spPr>
          <a:xfrm>
            <a:off x="4880200" y="1853275"/>
            <a:ext cx="3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Car License Plate Detection and Reader</a:t>
            </a:r>
            <a:endParaRPr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186" name="Google Shape;186;p25"/>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dirty="0">
                <a:latin typeface="Lato"/>
                <a:ea typeface="Lato"/>
                <a:cs typeface="Lato"/>
                <a:sym typeface="Lato"/>
              </a:rPr>
              <a:t>This dataset contains 433 images with bounding box annotations of the car license plates within the image.</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dirty="0">
                <a:latin typeface="Lato"/>
                <a:ea typeface="Lato"/>
                <a:cs typeface="Lato"/>
                <a:sym typeface="Lato"/>
              </a:rPr>
              <a:t>Annotations are provided in the PASCAL VOC format.</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u="sng" dirty="0">
                <a:solidFill>
                  <a:schemeClr val="hlink"/>
                </a:solidFill>
                <a:latin typeface="Lato"/>
                <a:ea typeface="Lato"/>
                <a:cs typeface="Lato"/>
                <a:sym typeface="Lato"/>
                <a:hlinkClick r:id="rId3"/>
              </a:rPr>
              <a:t>https://www.kaggle.com/datasets/andrewmvd/car-plate-detection?select=images</a:t>
            </a:r>
            <a:r>
              <a:rPr lang="en" sz="1600" b="0" dirty="0">
                <a:latin typeface="Lato"/>
                <a:ea typeface="Lato"/>
                <a:cs typeface="Lato"/>
                <a:sym typeface="Lato"/>
              </a:rPr>
              <a:t> </a:t>
            </a:r>
            <a:endParaRPr sz="1600" b="0" dirty="0">
              <a:latin typeface="Lato"/>
              <a:ea typeface="Lato"/>
              <a:cs typeface="Lato"/>
              <a:sym typeface="Lato"/>
            </a:endParaRPr>
          </a:p>
          <a:p>
            <a:pPr marL="0" lvl="0" indent="0" algn="l" rtl="0">
              <a:spcBef>
                <a:spcPts val="0"/>
              </a:spcBef>
              <a:spcAft>
                <a:spcPts val="0"/>
              </a:spcAft>
              <a:buNone/>
            </a:pPr>
            <a:endParaRPr sz="1600" b="0" dirty="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0"/>
        <p:cNvGrpSpPr/>
        <p:nvPr/>
      </p:nvGrpSpPr>
      <p:grpSpPr>
        <a:xfrm>
          <a:off x="0" y="0"/>
          <a:ext cx="0" cy="0"/>
          <a:chOff x="0" y="0"/>
          <a:chExt cx="0" cy="0"/>
        </a:xfrm>
      </p:grpSpPr>
      <p:pic>
        <p:nvPicPr>
          <p:cNvPr id="191" name="Google Shape;191;p26"/>
          <p:cNvPicPr preferRelativeResize="0"/>
          <p:nvPr/>
        </p:nvPicPr>
        <p:blipFill>
          <a:blip r:embed="rId3">
            <a:alphaModFix/>
          </a:blip>
          <a:stretch>
            <a:fillRect/>
          </a:stretch>
        </p:blipFill>
        <p:spPr>
          <a:xfrm>
            <a:off x="152400" y="152400"/>
            <a:ext cx="8673143"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319093" y="368266"/>
            <a:ext cx="2505814" cy="400110"/>
          </a:xfrm>
          <a:prstGeom prst="rect">
            <a:avLst/>
          </a:prstGeom>
          <a:noFill/>
        </p:spPr>
        <p:txBody>
          <a:bodyPr wrap="none" rtlCol="0">
            <a:spAutoFit/>
          </a:bodyPr>
          <a:lstStyle/>
          <a:p>
            <a:r>
              <a:rPr lang="en-US" sz="2000" b="1" dirty="0"/>
              <a:t>Model Architecture</a:t>
            </a:r>
          </a:p>
        </p:txBody>
      </p:sp>
      <p:pic>
        <p:nvPicPr>
          <p:cNvPr id="1026" name="Picture 2">
            <a:extLst>
              <a:ext uri="{FF2B5EF4-FFF2-40B4-BE49-F238E27FC236}">
                <a16:creationId xmlns:a16="http://schemas.microsoft.com/office/drawing/2014/main" id="{41F593FF-E22A-9A28-8CD5-53DD8D1DB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920" y="768376"/>
            <a:ext cx="66579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7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4" name="Picture 3">
            <a:extLst>
              <a:ext uri="{FF2B5EF4-FFF2-40B4-BE49-F238E27FC236}">
                <a16:creationId xmlns:a16="http://schemas.microsoft.com/office/drawing/2014/main" id="{02F4B12A-0735-9DAA-C89D-990568029946}"/>
              </a:ext>
            </a:extLst>
          </p:cNvPr>
          <p:cNvPicPr>
            <a:picLocks noChangeAspect="1"/>
          </p:cNvPicPr>
          <p:nvPr/>
        </p:nvPicPr>
        <p:blipFill>
          <a:blip r:embed="rId2"/>
          <a:stretch>
            <a:fillRect/>
          </a:stretch>
        </p:blipFill>
        <p:spPr>
          <a:xfrm>
            <a:off x="420866" y="2571750"/>
            <a:ext cx="3610034" cy="2408662"/>
          </a:xfrm>
          <a:prstGeom prst="rect">
            <a:avLst/>
          </a:prstGeom>
        </p:spPr>
      </p:pic>
      <p:pic>
        <p:nvPicPr>
          <p:cNvPr id="8" name="Picture 7">
            <a:extLst>
              <a:ext uri="{FF2B5EF4-FFF2-40B4-BE49-F238E27FC236}">
                <a16:creationId xmlns:a16="http://schemas.microsoft.com/office/drawing/2014/main" id="{7F73685E-2FAA-529F-397A-AA81CB9602DD}"/>
              </a:ext>
            </a:extLst>
          </p:cNvPr>
          <p:cNvPicPr>
            <a:picLocks noChangeAspect="1"/>
          </p:cNvPicPr>
          <p:nvPr/>
        </p:nvPicPr>
        <p:blipFill>
          <a:blip r:embed="rId3"/>
          <a:stretch>
            <a:fillRect/>
          </a:stretch>
        </p:blipFill>
        <p:spPr>
          <a:xfrm>
            <a:off x="4726778" y="1085384"/>
            <a:ext cx="4175357" cy="3623027"/>
          </a:xfrm>
          <a:prstGeom prst="rect">
            <a:avLst/>
          </a:prstGeom>
        </p:spPr>
      </p:pic>
    </p:spTree>
    <p:extLst>
      <p:ext uri="{BB962C8B-B14F-4D97-AF65-F5344CB8AC3E}">
        <p14:creationId xmlns:p14="http://schemas.microsoft.com/office/powerpoint/2010/main" val="174760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3</a:t>
            </a:r>
            <a:endParaRPr sz="3000" dirty="0"/>
          </a:p>
          <a:p>
            <a:pPr marL="0" lvl="0" indent="0" algn="l" rtl="0">
              <a:spcBef>
                <a:spcPts val="0"/>
              </a:spcBef>
              <a:spcAft>
                <a:spcPts val="0"/>
              </a:spcAft>
              <a:buNone/>
            </a:pPr>
            <a:r>
              <a:rPr lang="en" sz="3000" b="0" dirty="0"/>
              <a:t>03</a:t>
            </a:r>
            <a:endParaRPr sz="3000" dirty="0"/>
          </a:p>
        </p:txBody>
      </p:sp>
      <p:sp>
        <p:nvSpPr>
          <p:cNvPr id="210" name="Google Shape;210;p29"/>
          <p:cNvSpPr txBox="1"/>
          <p:nvPr/>
        </p:nvSpPr>
        <p:spPr>
          <a:xfrm>
            <a:off x="4880200" y="1853275"/>
            <a:ext cx="38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Blood Cells Cancer Detection</a:t>
            </a:r>
            <a:endParaRPr dirty="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4"/>
        <p:cNvGrpSpPr/>
        <p:nvPr/>
      </p:nvGrpSpPr>
      <p:grpSpPr>
        <a:xfrm>
          <a:off x="0" y="0"/>
          <a:ext cx="0" cy="0"/>
          <a:chOff x="0" y="0"/>
          <a:chExt cx="0" cy="0"/>
        </a:xfrm>
      </p:grpSpPr>
      <p:sp>
        <p:nvSpPr>
          <p:cNvPr id="216" name="Google Shape;216;p30"/>
          <p:cNvSpPr txBox="1">
            <a:spLocks noGrp="1"/>
          </p:cNvSpPr>
          <p:nvPr>
            <p:ph type="title"/>
          </p:nvPr>
        </p:nvSpPr>
        <p:spPr>
          <a:xfrm>
            <a:off x="855831" y="974228"/>
            <a:ext cx="7865400" cy="2427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dirty="0">
                <a:latin typeface="Lato"/>
                <a:ea typeface="Lato"/>
                <a:cs typeface="Lato"/>
                <a:sym typeface="Lato"/>
              </a:rPr>
              <a:t>The images of this dataset were prepared in the bone marrow laboratory of Taleqani Hospital (Tehran, Iran). </a:t>
            </a:r>
            <a:endParaRPr sz="1600" b="0" dirty="0">
              <a:latin typeface="Lato"/>
              <a:ea typeface="Lato"/>
              <a:cs typeface="Lato"/>
              <a:sym typeface="Lato"/>
            </a:endParaRPr>
          </a:p>
          <a:p>
            <a:pPr marL="457200" lvl="0" indent="0" algn="l" rtl="0">
              <a:spcBef>
                <a:spcPts val="0"/>
              </a:spcBef>
              <a:spcAft>
                <a:spcPts val="0"/>
              </a:spcAft>
              <a:buNone/>
            </a:pPr>
            <a:endParaRPr sz="1600" b="0" dirty="0">
              <a:latin typeface="Lato"/>
              <a:ea typeface="Lato"/>
              <a:cs typeface="Lato"/>
              <a:sym typeface="Lato"/>
            </a:endParaRPr>
          </a:p>
          <a:p>
            <a:pPr marL="457200" lvl="0" indent="-330200" algn="l" rtl="0">
              <a:spcBef>
                <a:spcPts val="0"/>
              </a:spcBef>
              <a:spcAft>
                <a:spcPts val="0"/>
              </a:spcAft>
              <a:buSzPts val="1600"/>
              <a:buFont typeface="Lato"/>
              <a:buChar char="●"/>
            </a:pPr>
            <a:r>
              <a:rPr lang="en" sz="1600" b="0" dirty="0">
                <a:latin typeface="Lato"/>
                <a:ea typeface="Lato"/>
                <a:cs typeface="Lato"/>
                <a:sym typeface="Lato"/>
              </a:rPr>
              <a:t>This dataset consisted of 3242 PBS images from 89 patients suspected of ALL, whose blood samples were prepared and stained by skilled laboratory staff. This dataset is divided into two classes </a:t>
            </a:r>
            <a:endParaRPr sz="1600" b="0" dirty="0">
              <a:latin typeface="Lato"/>
              <a:ea typeface="Lato"/>
              <a:cs typeface="Lato"/>
              <a:sym typeface="Lato"/>
            </a:endParaRPr>
          </a:p>
          <a:p>
            <a:pPr marL="914400" lvl="1" indent="-330200" algn="l" rtl="0">
              <a:spcBef>
                <a:spcPts val="0"/>
              </a:spcBef>
              <a:spcAft>
                <a:spcPts val="0"/>
              </a:spcAft>
              <a:buSzPts val="1600"/>
              <a:buFont typeface="Lato"/>
              <a:buChar char="○"/>
            </a:pPr>
            <a:r>
              <a:rPr lang="en" sz="1600" b="0" dirty="0">
                <a:latin typeface="Lato"/>
                <a:ea typeface="Lato"/>
                <a:cs typeface="Lato"/>
                <a:sym typeface="Lato"/>
              </a:rPr>
              <a:t>benign</a:t>
            </a:r>
            <a:endParaRPr sz="1600" b="0" dirty="0">
              <a:latin typeface="Lato"/>
              <a:ea typeface="Lato"/>
              <a:cs typeface="Lato"/>
              <a:sym typeface="Lato"/>
            </a:endParaRPr>
          </a:p>
          <a:p>
            <a:pPr marL="914400" lvl="1" indent="-330200" algn="l" rtl="0">
              <a:spcBef>
                <a:spcPts val="0"/>
              </a:spcBef>
              <a:spcAft>
                <a:spcPts val="0"/>
              </a:spcAft>
              <a:buSzPts val="1600"/>
              <a:buFont typeface="Lato"/>
              <a:buChar char="○"/>
            </a:pPr>
            <a:r>
              <a:rPr lang="en" sz="1600" b="0" dirty="0">
                <a:latin typeface="Lato"/>
                <a:ea typeface="Lato"/>
                <a:cs typeface="Lato"/>
                <a:sym typeface="Lato"/>
              </a:rPr>
              <a:t>malignant </a:t>
            </a:r>
            <a:endParaRPr sz="1600" b="0" dirty="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29450" y="7112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222" name="Google Shape;222;p31"/>
          <p:cNvSpPr txBox="1">
            <a:spLocks noGrp="1"/>
          </p:cNvSpPr>
          <p:nvPr>
            <p:ph type="title"/>
          </p:nvPr>
        </p:nvSpPr>
        <p:spPr>
          <a:xfrm>
            <a:off x="729450" y="1385300"/>
            <a:ext cx="7865400" cy="207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a:latin typeface="Lato"/>
                <a:ea typeface="Lato"/>
                <a:cs typeface="Lato"/>
                <a:sym typeface="Lato"/>
              </a:rPr>
              <a:t>The former comprises hematogenous, and the latter is the ALL group with three subtypes of malignant lymphoblasts: </a:t>
            </a:r>
            <a:endParaRPr sz="1600" b="0">
              <a:latin typeface="Lato"/>
              <a:ea typeface="Lato"/>
              <a:cs typeface="Lato"/>
              <a:sym typeface="Lato"/>
            </a:endParaRPr>
          </a:p>
          <a:p>
            <a:pPr marL="914400" lvl="1" indent="-330200" algn="l" rtl="0">
              <a:spcBef>
                <a:spcPts val="0"/>
              </a:spcBef>
              <a:spcAft>
                <a:spcPts val="0"/>
              </a:spcAft>
              <a:buSzPts val="1600"/>
              <a:buFont typeface="Lato"/>
              <a:buChar char="○"/>
            </a:pPr>
            <a:r>
              <a:rPr lang="en" sz="1600" b="0">
                <a:latin typeface="Lato"/>
                <a:ea typeface="Lato"/>
                <a:cs typeface="Lato"/>
                <a:sym typeface="Lato"/>
              </a:rPr>
              <a:t>Early Pre-B</a:t>
            </a:r>
            <a:endParaRPr sz="1600" b="0">
              <a:latin typeface="Lato"/>
              <a:ea typeface="Lato"/>
              <a:cs typeface="Lato"/>
              <a:sym typeface="Lato"/>
            </a:endParaRPr>
          </a:p>
          <a:p>
            <a:pPr marL="914400" lvl="1" indent="-330200" algn="l" rtl="0">
              <a:spcBef>
                <a:spcPts val="0"/>
              </a:spcBef>
              <a:spcAft>
                <a:spcPts val="0"/>
              </a:spcAft>
              <a:buSzPts val="1600"/>
              <a:buFont typeface="Lato"/>
              <a:buChar char="○"/>
            </a:pPr>
            <a:r>
              <a:rPr lang="en" sz="1600" b="0">
                <a:latin typeface="Lato"/>
                <a:ea typeface="Lato"/>
                <a:cs typeface="Lato"/>
                <a:sym typeface="Lato"/>
              </a:rPr>
              <a:t>Pre-B</a:t>
            </a:r>
            <a:endParaRPr sz="1600" b="0">
              <a:latin typeface="Lato"/>
              <a:ea typeface="Lato"/>
              <a:cs typeface="Lato"/>
              <a:sym typeface="Lato"/>
            </a:endParaRPr>
          </a:p>
          <a:p>
            <a:pPr marL="914400" lvl="1" indent="-330200" algn="l" rtl="0">
              <a:spcBef>
                <a:spcPts val="0"/>
              </a:spcBef>
              <a:spcAft>
                <a:spcPts val="0"/>
              </a:spcAft>
              <a:buSzPts val="1600"/>
              <a:buFont typeface="Lato"/>
              <a:buChar char="○"/>
            </a:pPr>
            <a:r>
              <a:rPr lang="en" sz="1600" b="0">
                <a:latin typeface="Lato"/>
                <a:ea typeface="Lato"/>
                <a:cs typeface="Lato"/>
                <a:sym typeface="Lato"/>
              </a:rPr>
              <a:t>Pro-B ALL.</a:t>
            </a: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All the images were taken by using a Zeiss camera in a microscope with a 100x magnification and saved as JPG files. </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u="sng">
                <a:solidFill>
                  <a:schemeClr val="hlink"/>
                </a:solidFill>
                <a:latin typeface="Lato"/>
                <a:ea typeface="Lato"/>
                <a:cs typeface="Lato"/>
                <a:sym typeface="Lato"/>
                <a:hlinkClick r:id="rId3"/>
              </a:rPr>
              <a:t>https://www.kaggle.com/datasets/mohammadamireshraghi/blood-cell-cancer-all-4class</a:t>
            </a:r>
            <a:r>
              <a:rPr lang="en" sz="1600" b="0">
                <a:latin typeface="Lato"/>
                <a:ea typeface="Lato"/>
                <a:cs typeface="Lato"/>
                <a:sym typeface="Lato"/>
              </a:rPr>
              <a:t> </a:t>
            </a:r>
            <a:endParaRPr sz="1600" b="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CAF58-5A0F-084B-A31A-193147499C98}"/>
              </a:ext>
            </a:extLst>
          </p:cNvPr>
          <p:cNvSpPr txBox="1"/>
          <p:nvPr/>
        </p:nvSpPr>
        <p:spPr>
          <a:xfrm>
            <a:off x="2624254" y="4215162"/>
            <a:ext cx="572429" cy="111512"/>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3BA2AF20-3C22-E494-1535-97AFA4E45BE9}"/>
              </a:ext>
            </a:extLst>
          </p:cNvPr>
          <p:cNvSpPr txBox="1"/>
          <p:nvPr/>
        </p:nvSpPr>
        <p:spPr>
          <a:xfrm>
            <a:off x="3319093" y="264187"/>
            <a:ext cx="2505814" cy="400110"/>
          </a:xfrm>
          <a:prstGeom prst="rect">
            <a:avLst/>
          </a:prstGeom>
          <a:noFill/>
        </p:spPr>
        <p:txBody>
          <a:bodyPr wrap="none" rtlCol="0">
            <a:spAutoFit/>
          </a:bodyPr>
          <a:lstStyle/>
          <a:p>
            <a:r>
              <a:rPr lang="en-US" sz="2000" b="1" dirty="0"/>
              <a:t>Model Architecture</a:t>
            </a:r>
          </a:p>
        </p:txBody>
      </p:sp>
      <p:pic>
        <p:nvPicPr>
          <p:cNvPr id="2050" name="Picture 2">
            <a:extLst>
              <a:ext uri="{FF2B5EF4-FFF2-40B4-BE49-F238E27FC236}">
                <a16:creationId xmlns:a16="http://schemas.microsoft.com/office/drawing/2014/main" id="{1A225513-D2ED-A398-C09F-AF77F2781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42" y="717393"/>
            <a:ext cx="6943493" cy="390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1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4" name="Picture 3">
            <a:extLst>
              <a:ext uri="{FF2B5EF4-FFF2-40B4-BE49-F238E27FC236}">
                <a16:creationId xmlns:a16="http://schemas.microsoft.com/office/drawing/2014/main" id="{1A413E0A-4F4B-C16D-FA03-ACACDB3C5522}"/>
              </a:ext>
            </a:extLst>
          </p:cNvPr>
          <p:cNvPicPr>
            <a:picLocks noChangeAspect="1"/>
          </p:cNvPicPr>
          <p:nvPr/>
        </p:nvPicPr>
        <p:blipFill>
          <a:blip r:embed="rId2"/>
          <a:stretch>
            <a:fillRect/>
          </a:stretch>
        </p:blipFill>
        <p:spPr>
          <a:xfrm>
            <a:off x="4850861" y="1018478"/>
            <a:ext cx="4180906" cy="3630088"/>
          </a:xfrm>
          <a:prstGeom prst="rect">
            <a:avLst/>
          </a:prstGeom>
        </p:spPr>
      </p:pic>
      <p:pic>
        <p:nvPicPr>
          <p:cNvPr id="7" name="Picture 6">
            <a:extLst>
              <a:ext uri="{FF2B5EF4-FFF2-40B4-BE49-F238E27FC236}">
                <a16:creationId xmlns:a16="http://schemas.microsoft.com/office/drawing/2014/main" id="{C04ADE41-3336-88B7-88C6-09C846D9F067}"/>
              </a:ext>
            </a:extLst>
          </p:cNvPr>
          <p:cNvPicPr>
            <a:picLocks noChangeAspect="1"/>
          </p:cNvPicPr>
          <p:nvPr/>
        </p:nvPicPr>
        <p:blipFill>
          <a:blip r:embed="rId3"/>
          <a:stretch>
            <a:fillRect/>
          </a:stretch>
        </p:blipFill>
        <p:spPr>
          <a:xfrm>
            <a:off x="204360" y="2190118"/>
            <a:ext cx="4088780" cy="2717018"/>
          </a:xfrm>
          <a:prstGeom prst="rect">
            <a:avLst/>
          </a:prstGeom>
        </p:spPr>
      </p:pic>
    </p:spTree>
    <p:extLst>
      <p:ext uri="{BB962C8B-B14F-4D97-AF65-F5344CB8AC3E}">
        <p14:creationId xmlns:p14="http://schemas.microsoft.com/office/powerpoint/2010/main" val="372114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3" name="Google Shape;143;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Objective</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Problem Statement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1</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2</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3</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Model 4</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30000" y="1318650"/>
            <a:ext cx="3300900" cy="19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4</a:t>
            </a:r>
            <a:endParaRPr sz="3000" dirty="0"/>
          </a:p>
          <a:p>
            <a:pPr marL="0" lvl="0" indent="0" algn="l" rtl="0">
              <a:spcBef>
                <a:spcPts val="0"/>
              </a:spcBef>
              <a:spcAft>
                <a:spcPts val="0"/>
              </a:spcAft>
              <a:buNone/>
            </a:pPr>
            <a:r>
              <a:rPr lang="en" sz="3000" b="0" dirty="0"/>
              <a:t>04</a:t>
            </a:r>
            <a:endParaRPr sz="3000" dirty="0"/>
          </a:p>
        </p:txBody>
      </p:sp>
      <p:pic>
        <p:nvPicPr>
          <p:cNvPr id="197" name="Google Shape;197;p27"/>
          <p:cNvPicPr preferRelativeResize="0"/>
          <p:nvPr/>
        </p:nvPicPr>
        <p:blipFill>
          <a:blip r:embed="rId3">
            <a:alphaModFix/>
          </a:blip>
          <a:stretch>
            <a:fillRect/>
          </a:stretch>
        </p:blipFill>
        <p:spPr>
          <a:xfrm>
            <a:off x="4572000" y="2311200"/>
            <a:ext cx="4572000" cy="2781300"/>
          </a:xfrm>
          <a:prstGeom prst="rect">
            <a:avLst/>
          </a:prstGeom>
          <a:noFill/>
          <a:ln>
            <a:noFill/>
          </a:ln>
        </p:spPr>
      </p:pic>
      <p:sp>
        <p:nvSpPr>
          <p:cNvPr id="198" name="Google Shape;198;p27"/>
          <p:cNvSpPr txBox="1"/>
          <p:nvPr/>
        </p:nvSpPr>
        <p:spPr>
          <a:xfrm>
            <a:off x="5094525" y="1271600"/>
            <a:ext cx="342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Handwritten Digit Recognition for kids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729450" y="425475"/>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204" name="Google Shape;204;p28"/>
          <p:cNvSpPr txBox="1">
            <a:spLocks noGrp="1"/>
          </p:cNvSpPr>
          <p:nvPr>
            <p:ph type="title"/>
          </p:nvPr>
        </p:nvSpPr>
        <p:spPr>
          <a:xfrm>
            <a:off x="729450" y="1174225"/>
            <a:ext cx="7865400" cy="295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a:latin typeface="Lato"/>
                <a:ea typeface="Lato"/>
                <a:cs typeface="Lato"/>
                <a:sym typeface="Lato"/>
              </a:rPr>
              <a:t>The MNIST database (Modified National Institute of Standards and Technology database) is a large database of handwritten digits that is commonly used for training various image processing systems.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The black and white images from NIST were normalized to fit into a 28x28 pixel bounding box and anti-aliased, which introduced grayscale levels.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The MNIST database contains 60,000 training images and 10,000 testing images. Half of the training set and half of the test set were taken from NIST's training dataset, while the other half of the training set and the other half of the test set were taken from NIST's testing dataset.</a:t>
            </a:r>
            <a:endParaRPr sz="1600" b="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207154" y="212147"/>
            <a:ext cx="2505814" cy="400110"/>
          </a:xfrm>
          <a:prstGeom prst="rect">
            <a:avLst/>
          </a:prstGeom>
          <a:noFill/>
        </p:spPr>
        <p:txBody>
          <a:bodyPr wrap="none" rtlCol="0">
            <a:spAutoFit/>
          </a:bodyPr>
          <a:lstStyle/>
          <a:p>
            <a:r>
              <a:rPr lang="en-US" sz="2000" b="1" dirty="0"/>
              <a:t>Model Architecture</a:t>
            </a:r>
          </a:p>
        </p:txBody>
      </p:sp>
      <p:pic>
        <p:nvPicPr>
          <p:cNvPr id="2054" name="Picture 6">
            <a:extLst>
              <a:ext uri="{FF2B5EF4-FFF2-40B4-BE49-F238E27FC236}">
                <a16:creationId xmlns:a16="http://schemas.microsoft.com/office/drawing/2014/main" id="{0ABE817A-15A1-D707-5027-180E0F792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6" y="738638"/>
            <a:ext cx="7939668" cy="424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2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5" name="Picture 4">
            <a:extLst>
              <a:ext uri="{FF2B5EF4-FFF2-40B4-BE49-F238E27FC236}">
                <a16:creationId xmlns:a16="http://schemas.microsoft.com/office/drawing/2014/main" id="{5ABDE47B-B7ED-6443-E92E-7D12A7B86D8A}"/>
              </a:ext>
            </a:extLst>
          </p:cNvPr>
          <p:cNvPicPr>
            <a:picLocks noChangeAspect="1"/>
          </p:cNvPicPr>
          <p:nvPr/>
        </p:nvPicPr>
        <p:blipFill>
          <a:blip r:embed="rId2"/>
          <a:stretch>
            <a:fillRect/>
          </a:stretch>
        </p:blipFill>
        <p:spPr>
          <a:xfrm>
            <a:off x="5275612" y="2571750"/>
            <a:ext cx="3457615" cy="2491172"/>
          </a:xfrm>
          <a:prstGeom prst="rect">
            <a:avLst/>
          </a:prstGeom>
        </p:spPr>
      </p:pic>
      <p:sp>
        <p:nvSpPr>
          <p:cNvPr id="6" name="TextBox 5">
            <a:extLst>
              <a:ext uri="{FF2B5EF4-FFF2-40B4-BE49-F238E27FC236}">
                <a16:creationId xmlns:a16="http://schemas.microsoft.com/office/drawing/2014/main" id="{C6690931-E5AD-B6EF-2612-D89B1ABEF36B}"/>
              </a:ext>
            </a:extLst>
          </p:cNvPr>
          <p:cNvSpPr txBox="1"/>
          <p:nvPr/>
        </p:nvSpPr>
        <p:spPr>
          <a:xfrm>
            <a:off x="4965270" y="1010873"/>
            <a:ext cx="620683" cy="307777"/>
          </a:xfrm>
          <a:prstGeom prst="rect">
            <a:avLst/>
          </a:prstGeom>
          <a:noFill/>
        </p:spPr>
        <p:txBody>
          <a:bodyPr wrap="none" rtlCol="0">
            <a:spAutoFit/>
          </a:bodyPr>
          <a:lstStyle/>
          <a:p>
            <a:r>
              <a:rPr lang="en-US" b="1" dirty="0"/>
              <a:t>Input</a:t>
            </a:r>
          </a:p>
        </p:txBody>
      </p:sp>
      <p:pic>
        <p:nvPicPr>
          <p:cNvPr id="9" name="Picture 8">
            <a:extLst>
              <a:ext uri="{FF2B5EF4-FFF2-40B4-BE49-F238E27FC236}">
                <a16:creationId xmlns:a16="http://schemas.microsoft.com/office/drawing/2014/main" id="{5DC8AAA5-309D-3EA9-1147-2F8DB9E8BE50}"/>
              </a:ext>
            </a:extLst>
          </p:cNvPr>
          <p:cNvPicPr>
            <a:picLocks noChangeAspect="1"/>
          </p:cNvPicPr>
          <p:nvPr/>
        </p:nvPicPr>
        <p:blipFill>
          <a:blip r:embed="rId3"/>
          <a:stretch>
            <a:fillRect/>
          </a:stretch>
        </p:blipFill>
        <p:spPr>
          <a:xfrm>
            <a:off x="5849865" y="37375"/>
            <a:ext cx="2503251" cy="2491172"/>
          </a:xfrm>
          <a:prstGeom prst="rect">
            <a:avLst/>
          </a:prstGeom>
        </p:spPr>
      </p:pic>
      <p:pic>
        <p:nvPicPr>
          <p:cNvPr id="11" name="Picture 10">
            <a:extLst>
              <a:ext uri="{FF2B5EF4-FFF2-40B4-BE49-F238E27FC236}">
                <a16:creationId xmlns:a16="http://schemas.microsoft.com/office/drawing/2014/main" id="{00C25CB4-7CA5-9833-BE6B-8DC2578BA90C}"/>
              </a:ext>
            </a:extLst>
          </p:cNvPr>
          <p:cNvPicPr>
            <a:picLocks noChangeAspect="1"/>
          </p:cNvPicPr>
          <p:nvPr/>
        </p:nvPicPr>
        <p:blipFill>
          <a:blip r:embed="rId4"/>
          <a:stretch>
            <a:fillRect/>
          </a:stretch>
        </p:blipFill>
        <p:spPr>
          <a:xfrm>
            <a:off x="541827" y="2505317"/>
            <a:ext cx="3677245" cy="2441499"/>
          </a:xfrm>
          <a:prstGeom prst="rect">
            <a:avLst/>
          </a:prstGeom>
        </p:spPr>
      </p:pic>
    </p:spTree>
    <p:extLst>
      <p:ext uri="{BB962C8B-B14F-4D97-AF65-F5344CB8AC3E}">
        <p14:creationId xmlns:p14="http://schemas.microsoft.com/office/powerpoint/2010/main" val="269037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graphicFrame>
        <p:nvGraphicFramePr>
          <p:cNvPr id="228" name="Google Shape;228;p32"/>
          <p:cNvGraphicFramePr/>
          <p:nvPr>
            <p:extLst>
              <p:ext uri="{D42A27DB-BD31-4B8C-83A1-F6EECF244321}">
                <p14:modId xmlns:p14="http://schemas.microsoft.com/office/powerpoint/2010/main" val="714661357"/>
              </p:ext>
            </p:extLst>
          </p:nvPr>
        </p:nvGraphicFramePr>
        <p:xfrm>
          <a:off x="952500" y="1428750"/>
          <a:ext cx="7239000" cy="2377260"/>
        </p:xfrm>
        <a:graphic>
          <a:graphicData uri="http://schemas.openxmlformats.org/drawingml/2006/table">
            <a:tbl>
              <a:tblPr>
                <a:tableStyleId>{17292A2E-F333-43FB-9621-5CBBE7FDCDCB}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Name</a:t>
                      </a:r>
                      <a:endParaRPr/>
                    </a:p>
                  </a:txBody>
                  <a:tcPr marL="91425" marR="91425" marT="91425" marB="91425"/>
                </a:tc>
                <a:tc>
                  <a:txBody>
                    <a:bodyPr/>
                    <a:lstStyle/>
                    <a:p>
                      <a:pPr marL="0" lvl="0" indent="0" algn="l" rtl="0">
                        <a:spcBef>
                          <a:spcPts val="0"/>
                        </a:spcBef>
                        <a:spcAft>
                          <a:spcPts val="0"/>
                        </a:spcAft>
                        <a:buNone/>
                      </a:pPr>
                      <a:r>
                        <a:rPr lang="en"/>
                        <a:t>Register Number</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Arnab Banarjee</a:t>
                      </a:r>
                      <a:endParaRPr/>
                    </a:p>
                  </a:txBody>
                  <a:tcPr marL="91425" marR="91425" marT="91425" marB="91425"/>
                </a:tc>
                <a:tc>
                  <a:txBody>
                    <a:bodyPr/>
                    <a:lstStyle/>
                    <a:p>
                      <a:pPr marL="0" lvl="0" indent="0" algn="l" rtl="0">
                        <a:spcBef>
                          <a:spcPts val="0"/>
                        </a:spcBef>
                        <a:spcAft>
                          <a:spcPts val="0"/>
                        </a:spcAft>
                        <a:buNone/>
                      </a:pPr>
                      <a:r>
                        <a:rPr lang="en"/>
                        <a:t>RA2011047010002</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Abhinn Daga</a:t>
                      </a:r>
                      <a:endParaRPr/>
                    </a:p>
                  </a:txBody>
                  <a:tcPr marL="91425" marR="91425" marT="91425" marB="91425"/>
                </a:tc>
                <a:tc>
                  <a:txBody>
                    <a:bodyPr/>
                    <a:lstStyle/>
                    <a:p>
                      <a:pPr marL="0" lvl="0" indent="0" algn="l" rtl="0">
                        <a:spcBef>
                          <a:spcPts val="0"/>
                        </a:spcBef>
                        <a:spcAft>
                          <a:spcPts val="0"/>
                        </a:spcAft>
                        <a:buNone/>
                      </a:pPr>
                      <a:r>
                        <a:rPr lang="en"/>
                        <a:t>RA2011047010007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Roshan Upadhyay</a:t>
                      </a:r>
                      <a:endParaRPr/>
                    </a:p>
                  </a:txBody>
                  <a:tcPr marL="91425" marR="91425" marT="91425" marB="91425"/>
                </a:tc>
                <a:tc>
                  <a:txBody>
                    <a:bodyPr/>
                    <a:lstStyle/>
                    <a:p>
                      <a:pPr marL="0" lvl="0" indent="0" algn="l" rtl="0">
                        <a:spcBef>
                          <a:spcPts val="0"/>
                        </a:spcBef>
                        <a:spcAft>
                          <a:spcPts val="0"/>
                        </a:spcAft>
                        <a:buNone/>
                      </a:pPr>
                      <a:r>
                        <a:rPr lang="en"/>
                        <a:t>RA2011047010015</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Glenn Paul Aby</a:t>
                      </a:r>
                      <a:endParaRPr/>
                    </a:p>
                  </a:txBody>
                  <a:tcPr marL="91425" marR="91425" marT="91425" marB="91425"/>
                </a:tc>
                <a:tc>
                  <a:txBody>
                    <a:bodyPr/>
                    <a:lstStyle/>
                    <a:p>
                      <a:pPr marL="0" lvl="0" indent="0" algn="l" rtl="0">
                        <a:spcBef>
                          <a:spcPts val="0"/>
                        </a:spcBef>
                        <a:spcAft>
                          <a:spcPts val="0"/>
                        </a:spcAft>
                        <a:buNone/>
                      </a:pPr>
                      <a:r>
                        <a:rPr lang="en"/>
                        <a:t>RA2011047010017</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Yash Singh</a:t>
                      </a:r>
                      <a:endParaRPr/>
                    </a:p>
                  </a:txBody>
                  <a:tcPr marL="91425" marR="91425" marT="91425" marB="91425"/>
                </a:tc>
                <a:tc>
                  <a:txBody>
                    <a:bodyPr/>
                    <a:lstStyle/>
                    <a:p>
                      <a:pPr marL="0" lvl="0" indent="0" algn="l" rtl="0">
                        <a:spcBef>
                          <a:spcPts val="0"/>
                        </a:spcBef>
                        <a:spcAft>
                          <a:spcPts val="0"/>
                        </a:spcAft>
                        <a:buNone/>
                      </a:pPr>
                      <a:r>
                        <a:rPr lang="en" dirty="0"/>
                        <a:t>RA2011047010019</a:t>
                      </a: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229" name="Google Shape;229;p32"/>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Team Members</a:t>
            </a:r>
            <a:endParaRPr sz="1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622097" y="3181814"/>
            <a:ext cx="6529577" cy="1696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pic>
        <p:nvPicPr>
          <p:cNvPr id="3" name="Picture 2">
            <a:extLst>
              <a:ext uri="{FF2B5EF4-FFF2-40B4-BE49-F238E27FC236}">
                <a16:creationId xmlns:a16="http://schemas.microsoft.com/office/drawing/2014/main" id="{3BEA1624-3D4A-4864-1F61-9CAE713C4482}"/>
              </a:ext>
            </a:extLst>
          </p:cNvPr>
          <p:cNvPicPr>
            <a:picLocks noChangeAspect="1"/>
          </p:cNvPicPr>
          <p:nvPr/>
        </p:nvPicPr>
        <p:blipFill>
          <a:blip r:embed="rId3"/>
          <a:stretch>
            <a:fillRect/>
          </a:stretch>
        </p:blipFill>
        <p:spPr>
          <a:xfrm>
            <a:off x="622097" y="4030294"/>
            <a:ext cx="1104996" cy="320068"/>
          </a:xfrm>
          <a:prstGeom prst="rect">
            <a:avLst/>
          </a:prstGeom>
        </p:spPr>
      </p:pic>
      <p:pic>
        <p:nvPicPr>
          <p:cNvPr id="5" name="Picture 4">
            <a:extLst>
              <a:ext uri="{FF2B5EF4-FFF2-40B4-BE49-F238E27FC236}">
                <a16:creationId xmlns:a16="http://schemas.microsoft.com/office/drawing/2014/main" id="{6AB10F61-6E0A-E424-9ACE-51C5B7654747}"/>
              </a:ext>
            </a:extLst>
          </p:cNvPr>
          <p:cNvPicPr>
            <a:picLocks noChangeAspect="1"/>
          </p:cNvPicPr>
          <p:nvPr/>
        </p:nvPicPr>
        <p:blipFill>
          <a:blip r:embed="rId4"/>
          <a:stretch>
            <a:fillRect/>
          </a:stretch>
        </p:blipFill>
        <p:spPr>
          <a:xfrm>
            <a:off x="622097" y="716730"/>
            <a:ext cx="2187130" cy="769687"/>
          </a:xfrm>
          <a:prstGeom prst="rect">
            <a:avLst/>
          </a:prstGeom>
        </p:spPr>
      </p:pic>
    </p:spTree>
    <p:extLst>
      <p:ext uri="{BB962C8B-B14F-4D97-AF65-F5344CB8AC3E}">
        <p14:creationId xmlns:p14="http://schemas.microsoft.com/office/powerpoint/2010/main" val="208165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9450" y="1322450"/>
            <a:ext cx="7688400" cy="24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aim of this project is to use different models trained for different tasks to work together like multitasking ability of the brain to give correct output for a given task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154" name="Google Shape;154;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rPr>
              <a:t>In this problem we are trying to mimic the brain's ability to perform multitasking.</a:t>
            </a:r>
            <a:endParaRPr sz="1600" b="1">
              <a:solidFill>
                <a:schemeClr val="dk1"/>
              </a:solidFill>
            </a:endParaRPr>
          </a:p>
          <a:p>
            <a:pPr marL="0" lvl="0" indent="0" algn="l" rtl="0">
              <a:lnSpc>
                <a:spcPct val="115000"/>
              </a:lnSpc>
              <a:spcBef>
                <a:spcPts val="1600"/>
              </a:spcBef>
              <a:spcAft>
                <a:spcPts val="1600"/>
              </a:spcAft>
              <a:buNone/>
            </a:pPr>
            <a:r>
              <a:rPr lang="en" sz="1600" b="1">
                <a:solidFill>
                  <a:schemeClr val="dk1"/>
                </a:solidFill>
              </a:rPr>
              <a:t>Here we are using multiple models trained on different tasks to work together to give output for a given task.</a:t>
            </a:r>
            <a:endParaRPr sz="16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1</a:t>
            </a:r>
            <a:endParaRPr sz="3000"/>
          </a:p>
          <a:p>
            <a:pPr marL="0" lvl="0" indent="0" algn="l" rtl="0">
              <a:spcBef>
                <a:spcPts val="0"/>
              </a:spcBef>
              <a:spcAft>
                <a:spcPts val="0"/>
              </a:spcAft>
              <a:buNone/>
            </a:pPr>
            <a:r>
              <a:rPr lang="en" sz="3000" b="0"/>
              <a:t>01</a:t>
            </a:r>
            <a:endParaRPr sz="3000" b="0"/>
          </a:p>
        </p:txBody>
      </p:sp>
      <p:pic>
        <p:nvPicPr>
          <p:cNvPr id="161" name="Google Shape;161;p21"/>
          <p:cNvPicPr preferRelativeResize="0"/>
          <p:nvPr/>
        </p:nvPicPr>
        <p:blipFill>
          <a:blip r:embed="rId3">
            <a:alphaModFix/>
          </a:blip>
          <a:stretch>
            <a:fillRect/>
          </a:stretch>
        </p:blipFill>
        <p:spPr>
          <a:xfrm>
            <a:off x="0" y="3142430"/>
            <a:ext cx="9144000" cy="1920240"/>
          </a:xfrm>
          <a:prstGeom prst="rect">
            <a:avLst/>
          </a:prstGeom>
          <a:noFill/>
          <a:ln>
            <a:noFill/>
          </a:ln>
        </p:spPr>
      </p:pic>
      <p:sp>
        <p:nvSpPr>
          <p:cNvPr id="162" name="Google Shape;162;p21"/>
          <p:cNvSpPr txBox="1"/>
          <p:nvPr/>
        </p:nvSpPr>
        <p:spPr>
          <a:xfrm>
            <a:off x="5033275" y="2098225"/>
            <a:ext cx="39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Pokemon Classifier</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b="0"/>
          </a:p>
        </p:txBody>
      </p:sp>
      <p:sp>
        <p:nvSpPr>
          <p:cNvPr id="168" name="Google Shape;168;p22"/>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0">
                <a:latin typeface="Lato"/>
                <a:ea typeface="Lato"/>
                <a:cs typeface="Lato"/>
                <a:sym typeface="Lato"/>
              </a:rPr>
              <a:t>The dataset contains 151 folders, one for each gen 1 pokemon and each folder contains 60 image for every pokemon.</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a:latin typeface="Lato"/>
                <a:ea typeface="Lato"/>
                <a:cs typeface="Lato"/>
                <a:sym typeface="Lato"/>
              </a:rPr>
              <a:t>In all there are over 10,000+ images</a:t>
            </a:r>
            <a:endParaRPr sz="1600" b="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a:p>
            <a:pPr marL="457200" lvl="0" indent="-330200" algn="l" rtl="0">
              <a:spcBef>
                <a:spcPts val="0"/>
              </a:spcBef>
              <a:spcAft>
                <a:spcPts val="0"/>
              </a:spcAft>
              <a:buSzPts val="1600"/>
              <a:buFont typeface="Lato"/>
              <a:buChar char="●"/>
            </a:pPr>
            <a:r>
              <a:rPr lang="en" sz="1600" b="0" u="sng">
                <a:solidFill>
                  <a:schemeClr val="hlink"/>
                </a:solidFill>
                <a:latin typeface="Lato"/>
                <a:ea typeface="Lato"/>
                <a:cs typeface="Lato"/>
                <a:sym typeface="Lato"/>
                <a:hlinkClick r:id="rId3"/>
              </a:rPr>
              <a:t>https://www.kaggle.com/datasets/thedagger/pokemon-generation-one</a:t>
            </a:r>
            <a:r>
              <a:rPr lang="en" sz="1600" b="0">
                <a:latin typeface="Lato"/>
                <a:ea typeface="Lato"/>
                <a:cs typeface="Lato"/>
                <a:sym typeface="Lato"/>
              </a:rPr>
              <a:t> </a:t>
            </a:r>
            <a:endParaRPr sz="1600" b="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0" y="33449"/>
            <a:ext cx="9143999" cy="50766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2AF20-3C22-E494-1535-97AFA4E45BE9}"/>
              </a:ext>
            </a:extLst>
          </p:cNvPr>
          <p:cNvSpPr txBox="1"/>
          <p:nvPr/>
        </p:nvSpPr>
        <p:spPr>
          <a:xfrm>
            <a:off x="3319093" y="308792"/>
            <a:ext cx="2505814" cy="400110"/>
          </a:xfrm>
          <a:prstGeom prst="rect">
            <a:avLst/>
          </a:prstGeom>
          <a:noFill/>
        </p:spPr>
        <p:txBody>
          <a:bodyPr wrap="none" rtlCol="0">
            <a:spAutoFit/>
          </a:bodyPr>
          <a:lstStyle/>
          <a:p>
            <a:r>
              <a:rPr lang="en-US" sz="2000" b="1" dirty="0"/>
              <a:t>Model Architecture</a:t>
            </a:r>
          </a:p>
        </p:txBody>
      </p:sp>
      <p:pic>
        <p:nvPicPr>
          <p:cNvPr id="4098" name="Picture 2">
            <a:extLst>
              <a:ext uri="{FF2B5EF4-FFF2-40B4-BE49-F238E27FC236}">
                <a16:creationId xmlns:a16="http://schemas.microsoft.com/office/drawing/2014/main" id="{1F0151CC-7DD3-C3BE-D914-EFD076EE5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1525"/>
            <a:ext cx="9144000" cy="359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1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B791-080C-D8AB-984F-A282565747FD}"/>
              </a:ext>
            </a:extLst>
          </p:cNvPr>
          <p:cNvSpPr>
            <a:spLocks noGrp="1"/>
          </p:cNvSpPr>
          <p:nvPr>
            <p:ph type="title"/>
          </p:nvPr>
        </p:nvSpPr>
        <p:spPr>
          <a:xfrm>
            <a:off x="730000" y="1318650"/>
            <a:ext cx="3300900" cy="785213"/>
          </a:xfrm>
        </p:spPr>
        <p:txBody>
          <a:bodyPr/>
          <a:lstStyle/>
          <a:p>
            <a:r>
              <a:rPr lang="en-US" dirty="0"/>
              <a:t>Output</a:t>
            </a:r>
          </a:p>
        </p:txBody>
      </p:sp>
      <p:pic>
        <p:nvPicPr>
          <p:cNvPr id="6" name="Picture 5">
            <a:extLst>
              <a:ext uri="{FF2B5EF4-FFF2-40B4-BE49-F238E27FC236}">
                <a16:creationId xmlns:a16="http://schemas.microsoft.com/office/drawing/2014/main" id="{13678CE1-8E75-03BA-759B-F6B0503FDCF7}"/>
              </a:ext>
            </a:extLst>
          </p:cNvPr>
          <p:cNvPicPr>
            <a:picLocks noChangeAspect="1"/>
          </p:cNvPicPr>
          <p:nvPr/>
        </p:nvPicPr>
        <p:blipFill>
          <a:blip r:embed="rId2"/>
          <a:stretch>
            <a:fillRect/>
          </a:stretch>
        </p:blipFill>
        <p:spPr>
          <a:xfrm>
            <a:off x="342628" y="2103863"/>
            <a:ext cx="4075643" cy="2616300"/>
          </a:xfrm>
          <a:prstGeom prst="rect">
            <a:avLst/>
          </a:prstGeom>
        </p:spPr>
      </p:pic>
      <p:pic>
        <p:nvPicPr>
          <p:cNvPr id="8" name="Picture 7">
            <a:extLst>
              <a:ext uri="{FF2B5EF4-FFF2-40B4-BE49-F238E27FC236}">
                <a16:creationId xmlns:a16="http://schemas.microsoft.com/office/drawing/2014/main" id="{B0143E28-F366-7DC6-6794-F91606DA01CE}"/>
              </a:ext>
            </a:extLst>
          </p:cNvPr>
          <p:cNvPicPr>
            <a:picLocks noChangeAspect="1"/>
          </p:cNvPicPr>
          <p:nvPr/>
        </p:nvPicPr>
        <p:blipFill>
          <a:blip r:embed="rId3"/>
          <a:stretch>
            <a:fillRect/>
          </a:stretch>
        </p:blipFill>
        <p:spPr>
          <a:xfrm>
            <a:off x="4921604" y="1092819"/>
            <a:ext cx="3714134" cy="3191100"/>
          </a:xfrm>
          <a:prstGeom prst="rect">
            <a:avLst/>
          </a:prstGeom>
        </p:spPr>
      </p:pic>
    </p:spTree>
    <p:extLst>
      <p:ext uri="{BB962C8B-B14F-4D97-AF65-F5344CB8AC3E}">
        <p14:creationId xmlns:p14="http://schemas.microsoft.com/office/powerpoint/2010/main" val="422459092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468</Words>
  <Application>Microsoft Office PowerPoint</Application>
  <PresentationFormat>On-screen Show (16:9)</PresentationFormat>
  <Paragraphs>81</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Lato</vt:lpstr>
      <vt:lpstr>Raleway</vt:lpstr>
      <vt:lpstr>Arial</vt:lpstr>
      <vt:lpstr>Streamline</vt:lpstr>
      <vt:lpstr>Primitive Brain</vt:lpstr>
      <vt:lpstr>Outline</vt:lpstr>
      <vt:lpstr>The aim of this project is to use different models trained for different tasks to work together like multitasking ability of the brain to give correct output for a given task</vt:lpstr>
      <vt:lpstr>Problem statement</vt:lpstr>
      <vt:lpstr>Model 1 01</vt:lpstr>
      <vt:lpstr>Dataset</vt:lpstr>
      <vt:lpstr>PowerPoint Presentation</vt:lpstr>
      <vt:lpstr>PowerPoint Presentation</vt:lpstr>
      <vt:lpstr>Output</vt:lpstr>
      <vt:lpstr>Model 2 02</vt:lpstr>
      <vt:lpstr>Dataset</vt:lpstr>
      <vt:lpstr>PowerPoint Presentation</vt:lpstr>
      <vt:lpstr>PowerPoint Presentation</vt:lpstr>
      <vt:lpstr>Output</vt:lpstr>
      <vt:lpstr>Model 3 03</vt:lpstr>
      <vt:lpstr>The images of this dataset were prepared in the bone marrow laboratory of Taleqani Hospital (Tehran, Iran).   This dataset consisted of 3242 PBS images from 89 patients suspected of ALL, whose blood samples were prepared and stained by skilled laboratory staff. This dataset is divided into two classes  benign malignant </vt:lpstr>
      <vt:lpstr>Dataset</vt:lpstr>
      <vt:lpstr>PowerPoint Presentation</vt:lpstr>
      <vt:lpstr>Output</vt:lpstr>
      <vt:lpstr>Model 4 04</vt:lpstr>
      <vt:lpstr>Dataset</vt:lpstr>
      <vt:lpstr>PowerPoint Presentation</vt:lpstr>
      <vt:lpstr>Output</vt:lpstr>
      <vt:lpstr>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Primitive Brain</dc:title>
  <cp:lastModifiedBy>Roshan Upadhyay</cp:lastModifiedBy>
  <cp:revision>12</cp:revision>
  <dcterms:modified xsi:type="dcterms:W3CDTF">2023-04-25T08:30:04Z</dcterms:modified>
</cp:coreProperties>
</file>